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07" userDrawn="1">
          <p15:clr>
            <a:srgbClr val="A4A3A4"/>
          </p15:clr>
        </p15:guide>
        <p15:guide id="2" pos="1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CF77"/>
    <a:srgbClr val="FFFF93"/>
    <a:srgbClr val="FFFF4B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6391" autoAdjust="0"/>
  </p:normalViewPr>
  <p:slideViewPr>
    <p:cSldViewPr snapToGrid="0">
      <p:cViewPr>
        <p:scale>
          <a:sx n="125" d="100"/>
          <a:sy n="125" d="100"/>
        </p:scale>
        <p:origin x="-870" y="90"/>
      </p:cViewPr>
      <p:guideLst>
        <p:guide orient="horz" pos="3007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8A413D41-8432-44D9-B883-1220CF722BAC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7C75CC65-ADF8-437E-B47E-C09440A49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68292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CE4E318A-664E-44AD-A7B7-4EC71C1D9605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E15E1A1E-4B27-4799-8FA7-A3832103A7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865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5E1A1E-4B27-4799-8FA7-A3832103A7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47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59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8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7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7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92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9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9" y="6629231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5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5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2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5" y="2428352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5" y="3618445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2428352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3618445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3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0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26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426287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5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7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426287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5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53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637015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403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0EA12-D32A-4F5C-AE69-394F93CDD7E9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403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403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3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円/楕円 19"/>
          <p:cNvSpPr/>
          <p:nvPr/>
        </p:nvSpPr>
        <p:spPr>
          <a:xfrm>
            <a:off x="5231472" y="795398"/>
            <a:ext cx="1556258" cy="1106912"/>
          </a:xfrm>
          <a:prstGeom prst="ellips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無償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89242"/>
            <a:ext cx="685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幼児教育・保育の無償化の主な例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07290" y="711001"/>
            <a:ext cx="1450716" cy="3837445"/>
          </a:xfrm>
          <a:prstGeom prst="roundRect">
            <a:avLst>
              <a:gd name="adj" fmla="val 5688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5722" y="1646267"/>
            <a:ext cx="12276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３歳～５歳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endParaRPr lang="en-US" altLang="ja-JP" sz="800" strike="dblStrike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 smtClean="0"/>
              <a:t>保育の必要性の認定事由に該当する子供</a:t>
            </a:r>
            <a:endParaRPr kumimoji="1" lang="en-US" altLang="ja-JP" sz="1200" dirty="0" smtClean="0"/>
          </a:p>
        </p:txBody>
      </p:sp>
      <p:sp>
        <p:nvSpPr>
          <p:cNvPr id="5" name="大かっこ 4"/>
          <p:cNvSpPr/>
          <p:nvPr/>
        </p:nvSpPr>
        <p:spPr>
          <a:xfrm>
            <a:off x="243320" y="2204885"/>
            <a:ext cx="1210100" cy="584135"/>
          </a:xfrm>
          <a:prstGeom prst="bracketPair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7800" y="3285649"/>
            <a:ext cx="1370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100" dirty="0" smtClean="0"/>
              <a:t>・共働き家庭</a:t>
            </a:r>
            <a:endParaRPr kumimoji="1" lang="en-US" altLang="ja-JP" sz="1100" dirty="0" smtClean="0"/>
          </a:p>
          <a:p>
            <a:pPr>
              <a:spcAft>
                <a:spcPts val="600"/>
              </a:spcAft>
            </a:pPr>
            <a:r>
              <a:rPr lang="ja-JP" altLang="en-US" sz="1100" dirty="0"/>
              <a:t>・</a:t>
            </a:r>
            <a:r>
              <a:rPr kumimoji="1" lang="ja-JP" altLang="en-US" sz="1100" dirty="0" smtClean="0"/>
              <a:t>シングルで働いている家庭</a:t>
            </a:r>
            <a:endParaRPr kumimoji="1" lang="en-US" altLang="ja-JP" sz="1100" dirty="0" smtClean="0"/>
          </a:p>
          <a:p>
            <a:pPr>
              <a:spcAft>
                <a:spcPts val="600"/>
              </a:spcAft>
            </a:pPr>
            <a:r>
              <a:rPr lang="ja-JP" altLang="en-US" sz="1100" dirty="0" smtClean="0"/>
              <a:t>など</a:t>
            </a:r>
            <a:endParaRPr kumimoji="1" lang="en-US" altLang="ja-JP" sz="1100" dirty="0" smtClean="0"/>
          </a:p>
        </p:txBody>
      </p:sp>
      <p:grpSp>
        <p:nvGrpSpPr>
          <p:cNvPr id="7" name="グループ化 6"/>
          <p:cNvGrpSpPr/>
          <p:nvPr/>
        </p:nvGrpSpPr>
        <p:grpSpPr>
          <a:xfrm>
            <a:off x="661682" y="943971"/>
            <a:ext cx="288000" cy="588083"/>
            <a:chOff x="1541104" y="1730271"/>
            <a:chExt cx="183353" cy="374400"/>
          </a:xfrm>
        </p:grpSpPr>
        <p:sp>
          <p:nvSpPr>
            <p:cNvPr id="8" name="円/楕円 80"/>
            <p:cNvSpPr/>
            <p:nvPr/>
          </p:nvSpPr>
          <p:spPr>
            <a:xfrm>
              <a:off x="1541104" y="1730271"/>
              <a:ext cx="183353" cy="183354"/>
            </a:xfrm>
            <a:prstGeom prst="ellipse">
              <a:avLst/>
            </a:prstGeom>
            <a:ln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/>
            <p:cNvSpPr/>
            <p:nvPr/>
          </p:nvSpPr>
          <p:spPr>
            <a:xfrm>
              <a:off x="1541104" y="1921317"/>
              <a:ext cx="183353" cy="183354"/>
            </a:xfrm>
            <a:prstGeom prst="triangl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右矢印 9"/>
          <p:cNvSpPr/>
          <p:nvPr/>
        </p:nvSpPr>
        <p:spPr>
          <a:xfrm>
            <a:off x="1633188" y="950972"/>
            <a:ext cx="945857" cy="97033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利用</a:t>
            </a:r>
            <a:endParaRPr kumimoji="1" lang="ja-JP" altLang="en-US" sz="1400" b="1" dirty="0"/>
          </a:p>
        </p:txBody>
      </p:sp>
      <p:sp>
        <p:nvSpPr>
          <p:cNvPr id="11" name="右矢印 10"/>
          <p:cNvSpPr/>
          <p:nvPr/>
        </p:nvSpPr>
        <p:spPr>
          <a:xfrm>
            <a:off x="1633188" y="2271911"/>
            <a:ext cx="945857" cy="61912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利用</a:t>
            </a:r>
            <a:endParaRPr kumimoji="1" lang="ja-JP" altLang="en-US" sz="1400" b="1" dirty="0"/>
          </a:p>
        </p:txBody>
      </p:sp>
      <p:sp>
        <p:nvSpPr>
          <p:cNvPr id="12" name="右矢印 11"/>
          <p:cNvSpPr/>
          <p:nvPr/>
        </p:nvSpPr>
        <p:spPr>
          <a:xfrm>
            <a:off x="1633188" y="3071194"/>
            <a:ext cx="945857" cy="704277"/>
          </a:xfrm>
          <a:prstGeom prst="rightArrow">
            <a:avLst>
              <a:gd name="adj1" fmla="val 62322"/>
              <a:gd name="adj2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利用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1623563" y="3987177"/>
            <a:ext cx="945858" cy="396000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複数利用</a:t>
            </a:r>
            <a:endParaRPr kumimoji="1" lang="ja-JP" altLang="en-US" sz="1200" dirty="0"/>
          </a:p>
        </p:txBody>
      </p:sp>
      <p:sp>
        <p:nvSpPr>
          <p:cNvPr id="14" name="角丸四角形 13"/>
          <p:cNvSpPr/>
          <p:nvPr/>
        </p:nvSpPr>
        <p:spPr>
          <a:xfrm>
            <a:off x="2614433" y="740053"/>
            <a:ext cx="2548548" cy="1266675"/>
          </a:xfrm>
          <a:prstGeom prst="round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幼稚園、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保育所</a:t>
            </a:r>
            <a:r>
              <a:rPr lang="ja-JP" altLang="en-US" sz="1600" dirty="0" smtClean="0">
                <a:solidFill>
                  <a:schemeClr val="tx1"/>
                </a:solidFill>
              </a:rPr>
              <a:t>、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認定こども園、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就学前障害児の発達支援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26505" y="1392401"/>
            <a:ext cx="1544012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（幼稚園は月額２．５７万円まで）</a:t>
            </a:r>
            <a:endParaRPr kumimoji="1" lang="ja-JP" altLang="en-US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647630" y="3381213"/>
            <a:ext cx="889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100" dirty="0"/>
              <a:t>（複数利用）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2627120" y="2243036"/>
            <a:ext cx="2535427" cy="648000"/>
          </a:xfrm>
          <a:prstGeom prst="round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幼稚園の預かり保育</a:t>
            </a:r>
            <a:endParaRPr kumimoji="1" lang="en-US" altLang="ja-JP" sz="1600" baseline="30000" dirty="0" smtClean="0"/>
          </a:p>
        </p:txBody>
      </p:sp>
      <p:sp>
        <p:nvSpPr>
          <p:cNvPr id="21" name="円/楕円 25"/>
          <p:cNvSpPr/>
          <p:nvPr/>
        </p:nvSpPr>
        <p:spPr>
          <a:xfrm>
            <a:off x="5254996" y="2263415"/>
            <a:ext cx="1532734" cy="643569"/>
          </a:xfrm>
          <a:prstGeom prst="ellips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31472" y="2368691"/>
            <a:ext cx="16104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幼稚園の利用に加え、</a:t>
            </a:r>
            <a:endParaRPr lang="en-US" altLang="ja-JP" sz="105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05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月額</a:t>
            </a:r>
            <a:r>
              <a:rPr lang="en-US" altLang="ja-JP" sz="105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1.13</a:t>
            </a:r>
            <a:r>
              <a:rPr lang="ja-JP" altLang="en-US" sz="105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万円まで無償</a:t>
            </a:r>
            <a:endParaRPr lang="ja-JP" altLang="en-US" sz="105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614433" y="3155560"/>
            <a:ext cx="2548548" cy="564307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認可外保育施設、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一時預かり事業など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614434" y="3882185"/>
            <a:ext cx="1215508" cy="605983"/>
          </a:xfrm>
          <a:prstGeom prst="roundRect">
            <a:avLst>
              <a:gd name="adj" fmla="val 10766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幼稚園</a:t>
            </a:r>
            <a:r>
              <a:rPr lang="ja-JP" altLang="en-US" sz="1200" dirty="0" smtClean="0"/>
              <a:t>、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保育所</a:t>
            </a:r>
            <a:r>
              <a:rPr lang="ja-JP" altLang="en-US" sz="1200" dirty="0"/>
              <a:t>、</a:t>
            </a:r>
            <a:endParaRPr lang="en-US" altLang="ja-JP" sz="1200" dirty="0"/>
          </a:p>
          <a:p>
            <a:pPr algn="ctr"/>
            <a:r>
              <a:rPr lang="ja-JP" altLang="en-US" sz="1200" dirty="0"/>
              <a:t>認定こども園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4171228" y="3843469"/>
            <a:ext cx="975844" cy="675366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就学前</a:t>
            </a:r>
            <a:endParaRPr lang="en-US" altLang="zh-TW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障害児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の発達支援</a:t>
            </a:r>
            <a:endParaRPr lang="zh-TW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円/楕円 53"/>
          <p:cNvSpPr/>
          <p:nvPr/>
        </p:nvSpPr>
        <p:spPr>
          <a:xfrm>
            <a:off x="5254996" y="3881573"/>
            <a:ext cx="1523288" cy="60656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342779" y="3951698"/>
            <a:ext cx="1347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ともに無償</a:t>
            </a:r>
            <a:endParaRPr lang="ja-JP" altLang="en-US" sz="12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34855" y="4192141"/>
            <a:ext cx="15969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（幼稚園は月額２．５７万円まで）</a:t>
            </a:r>
            <a:endParaRPr lang="ja-JP" altLang="en-US" sz="800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円/楕円 76"/>
          <p:cNvSpPr/>
          <p:nvPr/>
        </p:nvSpPr>
        <p:spPr>
          <a:xfrm>
            <a:off x="5254996" y="3180656"/>
            <a:ext cx="1532734" cy="48685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245371" y="3286904"/>
            <a:ext cx="1741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月額</a:t>
            </a:r>
            <a:r>
              <a:rPr lang="en-US" altLang="ja-JP" sz="12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3.7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万円まで無償</a:t>
            </a:r>
            <a:endParaRPr lang="ja-JP" altLang="en-US" sz="12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06436" y="5101899"/>
            <a:ext cx="1451570" cy="1907319"/>
          </a:xfrm>
          <a:prstGeom prst="roundRect">
            <a:avLst>
              <a:gd name="adj" fmla="val 8432"/>
            </a:avLst>
          </a:prstGeom>
          <a:noFill/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-153020" y="5898364"/>
            <a:ext cx="1921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３歳～５歳</a:t>
            </a:r>
            <a:endParaRPr kumimoji="0" lang="en-US" altLang="ja-JP" sz="1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上記以外</a:t>
            </a:r>
          </a:p>
        </p:txBody>
      </p:sp>
      <p:sp>
        <p:nvSpPr>
          <p:cNvPr id="48" name="大かっこ 47"/>
          <p:cNvSpPr/>
          <p:nvPr/>
        </p:nvSpPr>
        <p:spPr>
          <a:xfrm>
            <a:off x="352319" y="6217299"/>
            <a:ext cx="927839" cy="261979"/>
          </a:xfrm>
          <a:prstGeom prst="bracketPair">
            <a:avLst/>
          </a:prstGeom>
          <a:noFill/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3340" y="6568706"/>
            <a:ext cx="11893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・専業主婦（夫）家庭　など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698215" y="5216801"/>
            <a:ext cx="288000" cy="588083"/>
            <a:chOff x="1541104" y="1730271"/>
            <a:chExt cx="183353" cy="374400"/>
          </a:xfrm>
        </p:grpSpPr>
        <p:sp>
          <p:nvSpPr>
            <p:cNvPr id="51" name="円/楕円 74"/>
            <p:cNvSpPr/>
            <p:nvPr/>
          </p:nvSpPr>
          <p:spPr>
            <a:xfrm>
              <a:off x="1541104" y="1730271"/>
              <a:ext cx="183353" cy="183354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2" name="二等辺三角形 51"/>
            <p:cNvSpPr/>
            <p:nvPr/>
          </p:nvSpPr>
          <p:spPr>
            <a:xfrm>
              <a:off x="1541104" y="1921317"/>
              <a:ext cx="183353" cy="183354"/>
            </a:xfrm>
            <a:prstGeom prst="triangle">
              <a:avLst/>
            </a:prstGeom>
            <a:solidFill>
              <a:srgbClr val="70AD47"/>
            </a:solidFill>
            <a:ln w="12700" cap="flat" cmpd="sng" algn="ctr">
              <a:solidFill>
                <a:srgbClr val="70AD4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53" name="右矢印 52"/>
          <p:cNvSpPr/>
          <p:nvPr/>
        </p:nvSpPr>
        <p:spPr>
          <a:xfrm>
            <a:off x="1633188" y="5288681"/>
            <a:ext cx="947268" cy="619125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利用</a:t>
            </a:r>
          </a:p>
        </p:txBody>
      </p:sp>
      <p:sp>
        <p:nvSpPr>
          <p:cNvPr id="57" name="右矢印 56"/>
          <p:cNvSpPr/>
          <p:nvPr/>
        </p:nvSpPr>
        <p:spPr>
          <a:xfrm>
            <a:off x="1630160" y="6254113"/>
            <a:ext cx="947268" cy="619125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複数利用</a:t>
            </a:r>
          </a:p>
        </p:txBody>
      </p:sp>
      <p:sp>
        <p:nvSpPr>
          <p:cNvPr id="58" name="角丸四角形 57"/>
          <p:cNvSpPr/>
          <p:nvPr/>
        </p:nvSpPr>
        <p:spPr>
          <a:xfrm>
            <a:off x="2707745" y="6191312"/>
            <a:ext cx="1082413" cy="705462"/>
          </a:xfrm>
          <a:prstGeom prst="roundRect">
            <a:avLst/>
          </a:prstGeom>
          <a:noFill/>
          <a:ln w="63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円/楕円 145"/>
          <p:cNvSpPr/>
          <p:nvPr/>
        </p:nvSpPr>
        <p:spPr>
          <a:xfrm>
            <a:off x="5204798" y="6189231"/>
            <a:ext cx="1559391" cy="70754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ともに無償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3" name="円/楕円 149"/>
          <p:cNvSpPr/>
          <p:nvPr/>
        </p:nvSpPr>
        <p:spPr>
          <a:xfrm>
            <a:off x="5254996" y="5124095"/>
            <a:ext cx="1509193" cy="874200"/>
          </a:xfrm>
          <a:prstGeom prst="ellips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無償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731893" y="6317556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幼稚園、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認定こども園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233674" y="5581007"/>
            <a:ext cx="1633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（幼稚園は月額２．５７万円まで）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97717" y="6539938"/>
            <a:ext cx="1633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（幼稚園は月額２．５７万円まで）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2627119" y="5184234"/>
            <a:ext cx="2535426" cy="828397"/>
          </a:xfrm>
          <a:prstGeom prst="roundRect">
            <a:avLst/>
          </a:prstGeom>
          <a:noFill/>
          <a:ln w="571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幼稚園、認定こども園、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就学前障害児の発達支援</a:t>
            </a:r>
            <a:endParaRPr kumimoji="0" lang="en-US" altLang="ja-JP" sz="1600" b="0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29703" y="7586704"/>
            <a:ext cx="66716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en-US" altLang="ja-JP" sz="1400" dirty="0" smtClean="0"/>
              <a:t>※</a:t>
            </a:r>
            <a:r>
              <a:rPr lang="ja-JP" altLang="en-US" sz="1400" dirty="0" smtClean="0"/>
              <a:t>　住民税非課税世帯については、０歳から２歳までについても上記と同様の考え方</a:t>
            </a:r>
            <a:endParaRPr lang="en-US" altLang="ja-JP" sz="1400" dirty="0" smtClean="0"/>
          </a:p>
          <a:p>
            <a:pPr marL="174625" indent="-174625"/>
            <a:r>
              <a:rPr lang="ja-JP" altLang="en-US" sz="1400" dirty="0" smtClean="0"/>
              <a:t>　により無償化の対象となる（認可外保育施設の場合</a:t>
            </a:r>
            <a:r>
              <a:rPr lang="ja-JP" altLang="en-US" sz="1400" dirty="0"/>
              <a:t>、</a:t>
            </a:r>
            <a:r>
              <a:rPr lang="ja-JP" altLang="en-US" sz="1400" dirty="0" smtClean="0"/>
              <a:t>月額４．２万円</a:t>
            </a:r>
            <a:r>
              <a:rPr lang="ja-JP" altLang="en-US" sz="1400" dirty="0"/>
              <a:t>まで</a:t>
            </a:r>
            <a:r>
              <a:rPr lang="ja-JP" altLang="en-US" sz="1400" dirty="0" smtClean="0"/>
              <a:t>無償）。</a:t>
            </a:r>
            <a:endParaRPr lang="en-US" altLang="ja-JP" sz="1400" dirty="0" smtClean="0"/>
          </a:p>
          <a:p>
            <a:pPr marL="174625" indent="-174625"/>
            <a:endParaRPr lang="en-US" altLang="ja-JP" sz="1200" dirty="0" smtClean="0"/>
          </a:p>
          <a:p>
            <a:pPr marL="174625" indent="-174625"/>
            <a:endParaRPr lang="en-US" altLang="ja-JP" sz="600" dirty="0"/>
          </a:p>
          <a:p>
            <a:pPr marL="174625" indent="-174625"/>
            <a:r>
              <a:rPr lang="ja-JP" altLang="en-US" sz="1200" dirty="0" smtClean="0"/>
              <a:t>（注１）</a:t>
            </a:r>
            <a:r>
              <a:rPr kumimoji="1" lang="ja-JP" altLang="en-US" sz="1200" dirty="0" smtClean="0"/>
              <a:t>幼稚園の預かり保育や認可外保育施設を利用している場合</a:t>
            </a:r>
            <a:r>
              <a:rPr lang="ja-JP" altLang="en-US" sz="1200" dirty="0"/>
              <a:t>、無償化の対象となるためには、お住いの市町村から「保育の必要性の認定」を</a:t>
            </a:r>
            <a:r>
              <a:rPr lang="ja-JP" altLang="en-US" sz="1200" dirty="0" smtClean="0"/>
              <a:t>受けることが必要。</a:t>
            </a:r>
            <a:endParaRPr kumimoji="1" lang="en-US" altLang="ja-JP" sz="1200" dirty="0" smtClean="0"/>
          </a:p>
          <a:p>
            <a:pPr marL="174625" indent="-174625"/>
            <a:endParaRPr lang="en-US" altLang="ja-JP" sz="1000" dirty="0"/>
          </a:p>
          <a:p>
            <a:pPr marL="174625" indent="-174625"/>
            <a:r>
              <a:rPr lang="ja-JP" altLang="en-US" sz="1200" dirty="0" smtClean="0"/>
              <a:t>（注</a:t>
            </a:r>
            <a:r>
              <a:rPr lang="ja-JP" altLang="en-US" sz="1200" dirty="0"/>
              <a:t>２</a:t>
            </a:r>
            <a:r>
              <a:rPr lang="ja-JP" altLang="en-US" sz="1200" dirty="0" smtClean="0"/>
              <a:t>）認可外</a:t>
            </a:r>
            <a:r>
              <a:rPr lang="ja-JP" altLang="en-US" sz="1200" dirty="0"/>
              <a:t>保育</a:t>
            </a:r>
            <a:r>
              <a:rPr lang="ja-JP" altLang="en-US" sz="1200" dirty="0" smtClean="0"/>
              <a:t>施設について</a:t>
            </a:r>
            <a:r>
              <a:rPr lang="ja-JP" altLang="en-US" sz="1200" dirty="0"/>
              <a:t>は、都道府県等に届出を行い、国が定める基準を満たすことが</a:t>
            </a:r>
            <a:r>
              <a:rPr lang="ja-JP" altLang="en-US" sz="1200" dirty="0" smtClean="0"/>
              <a:t>必要。</a:t>
            </a:r>
            <a:r>
              <a:rPr lang="ja-JP" altLang="en-US" sz="1200" dirty="0"/>
              <a:t>ただし、基準を満たしていない場合でも無償化の対象とする５年間の猶予期間を</a:t>
            </a:r>
            <a:r>
              <a:rPr lang="ja-JP" altLang="en-US" sz="1200" dirty="0" smtClean="0"/>
              <a:t>設ける。</a:t>
            </a:r>
            <a:endParaRPr lang="en-US" altLang="ja-JP" sz="1200" dirty="0" smtClean="0"/>
          </a:p>
          <a:p>
            <a:pPr marL="174625" indent="-174625"/>
            <a:endParaRPr lang="en-US" altLang="ja-JP" sz="1000" dirty="0"/>
          </a:p>
          <a:p>
            <a:pPr marL="174625" indent="-174625"/>
            <a:r>
              <a:rPr lang="ja-JP" altLang="en-US" sz="1200" dirty="0" smtClean="0"/>
              <a:t>（注</a:t>
            </a:r>
            <a:r>
              <a:rPr lang="ja-JP" altLang="en-US" sz="1200" dirty="0"/>
              <a:t>３</a:t>
            </a:r>
            <a:r>
              <a:rPr lang="ja-JP" altLang="en-US" sz="1200" dirty="0" smtClean="0"/>
              <a:t>）例に記載はないが、地域型</a:t>
            </a:r>
            <a:r>
              <a:rPr lang="ja-JP" altLang="en-US" sz="1200" dirty="0"/>
              <a:t>保育も対象。また、企業主導型保育事業（標準的な利用料）も対象</a:t>
            </a:r>
            <a:r>
              <a:rPr lang="ja-JP" altLang="en-US" sz="1200" dirty="0" smtClean="0"/>
              <a:t>。</a:t>
            </a:r>
            <a:endParaRPr lang="ja-JP" altLang="en-US" sz="1200" dirty="0"/>
          </a:p>
        </p:txBody>
      </p:sp>
      <p:sp>
        <p:nvSpPr>
          <p:cNvPr id="71" name="角丸四角形 70"/>
          <p:cNvSpPr/>
          <p:nvPr/>
        </p:nvSpPr>
        <p:spPr>
          <a:xfrm>
            <a:off x="103478" y="7532696"/>
            <a:ext cx="6550927" cy="607127"/>
          </a:xfrm>
          <a:prstGeom prst="round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78945" y="3990928"/>
            <a:ext cx="614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＋</a:t>
            </a:r>
            <a:endParaRPr kumimoji="1" lang="ja-JP" altLang="en-US" sz="2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778945" y="6366626"/>
            <a:ext cx="614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＋</a:t>
            </a:r>
            <a:endParaRPr kumimoji="1" lang="ja-JP" altLang="en-US" sz="2000" dirty="0"/>
          </a:p>
        </p:txBody>
      </p:sp>
      <p:sp>
        <p:nvSpPr>
          <p:cNvPr id="55" name="角丸四角形 54"/>
          <p:cNvSpPr/>
          <p:nvPr/>
        </p:nvSpPr>
        <p:spPr>
          <a:xfrm>
            <a:off x="4167003" y="6195969"/>
            <a:ext cx="975844" cy="675366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就学前</a:t>
            </a:r>
            <a:endParaRPr lang="en-US" altLang="zh-TW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障害児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の発達支援</a:t>
            </a:r>
            <a:endParaRPr lang="zh-TW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4917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A4 210 x 297 mm</PresentationFormat>
  <Paragraphs>58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2018-09-26T06:07:55Z</dcterms:created>
  <dcterms:modified xsi:type="dcterms:W3CDTF">2019-07-29T07:58:06Z</dcterms:modified>
</cp:coreProperties>
</file>