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6858000" cy="9144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51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古石 正史" initials="古石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2D05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6391" autoAdjust="0"/>
  </p:normalViewPr>
  <p:slideViewPr>
    <p:cSldViewPr>
      <p:cViewPr varScale="1">
        <p:scale>
          <a:sx n="51" d="100"/>
          <a:sy n="51" d="100"/>
        </p:scale>
        <p:origin x="-2454" y="-90"/>
      </p:cViewPr>
      <p:guideLst>
        <p:guide orient="horz" pos="551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143" cy="513284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3" y="0"/>
            <a:ext cx="3076143" cy="513284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r">
              <a:defRPr sz="1200"/>
            </a:lvl1pPr>
          </a:lstStyle>
          <a:p>
            <a:fld id="{25315E54-6DE2-456D-B55A-2676BDC37643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54250" y="1279525"/>
            <a:ext cx="25908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0" tIns="47320" rIns="94640" bIns="473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5"/>
            <a:ext cx="5678778" cy="4029439"/>
          </a:xfrm>
          <a:prstGeom prst="rect">
            <a:avLst/>
          </a:prstGeom>
        </p:spPr>
        <p:txBody>
          <a:bodyPr vert="horz" lIns="94640" tIns="47320" rIns="94640" bIns="473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330"/>
            <a:ext cx="3076143" cy="513284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3" y="9721330"/>
            <a:ext cx="3076143" cy="513284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r">
              <a:defRPr sz="1200"/>
            </a:lvl1pPr>
          </a:lstStyle>
          <a:p>
            <a:fld id="{CADACD67-2FD7-4640-987E-5724AA9AC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412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ACD67-2FD7-4640-987E-5724AA9AC1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50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2019/7/29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0" y="-12947"/>
            <a:ext cx="6858000" cy="12005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824" y="251520"/>
            <a:ext cx="6787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月から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幼児教育・保育の無償化がスタートします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3" name="角丸四角形 342"/>
          <p:cNvSpPr/>
          <p:nvPr/>
        </p:nvSpPr>
        <p:spPr>
          <a:xfrm>
            <a:off x="73133" y="1491000"/>
            <a:ext cx="6713518" cy="7329472"/>
          </a:xfrm>
          <a:prstGeom prst="roundRect">
            <a:avLst>
              <a:gd name="adj" fmla="val 218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0000" indent="-457200">
              <a:lnSpc>
                <a:spcPts val="2200"/>
              </a:lnSpc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　無償化の対象となるためには、お住まいの</a:t>
            </a:r>
            <a:r>
              <a:rPr kumimoji="1"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市区町村から「保育の</a:t>
            </a:r>
            <a:endParaRPr kumimoji="1" lang="en-US" altLang="ja-JP" sz="16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必要性の認定」を受ける必要があります。</a:t>
            </a:r>
            <a:endParaRPr kumimoji="1" lang="en-US" altLang="ja-JP" sz="16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（注１）認可外保育施設は、認可保育所に入れず、やむを得ず利用される方がいらっしゃることを踏まえ、無償化の対象となりました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。認可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保育所</a:t>
            </a:r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や認定こども園等を利用できていない方が対象となります。</a:t>
            </a:r>
            <a:endParaRPr kumimoji="1"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（注２）「保育の必要性の認定」の要件については、就労等の要件（認可保育所の利用と同等の要件）がありますので、詳しくはお住まいの市区町村にご確認ください。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（注３）認可保育所等に申し込みをした方で、既に認定を受けている方については、改めての認定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は不要です。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　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３歳児クラスから５歳児クラスまでの子どもたち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０歳児クラスから２歳児クラスまでの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住民税非課税世帯の</a:t>
            </a:r>
            <a:r>
              <a:rPr lang="ja-JP" altLang="en-US" sz="16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子どもたち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の利用料が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無償化の対象となります。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37200" lvl="1" indent="-4572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注）お住まいの市区町村の所定の請求書に必要事項を記載し、施設が発行する領収証等を添付して、お住まいの市区町村に申請することが必要です。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  <a:spcBef>
                <a:spcPts val="600"/>
              </a:spcBef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都道府県等に届出をした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認可外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保育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施設</a:t>
            </a:r>
            <a:endParaRPr lang="en-US" altLang="ja-JP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（一般的な認可外保育施設や、地方自治体独自の認証保育施設、ベビーシッター、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認可外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の事業所内保育所等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        　　　　　　　　     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加え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  <a:spcBef>
                <a:spcPts val="300"/>
              </a:spcBef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一時預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かり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病児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保育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endParaRPr lang="en-US" altLang="ja-JP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・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ファミリー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・サポート・センター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en-US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37200" lvl="1" indent="-457200">
              <a:lnSpc>
                <a:spcPts val="1800"/>
              </a:lnSpc>
              <a:spcBef>
                <a:spcPts val="600"/>
              </a:spcBef>
            </a:pP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（注）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無償化の対象となる認可外保育施設は、都道府県等に届出を行い、国が定める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基準を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満たすことが必要ですが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、現在基準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満たしていない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がこれから基準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を満たすため、５年間の猶予期間を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設けています。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637200" lvl="1" indent="-457200">
              <a:lnSpc>
                <a:spcPts val="1800"/>
              </a:lnSpc>
              <a:spcBef>
                <a:spcPts val="600"/>
              </a:spcBef>
            </a:pPr>
            <a:endParaRPr lang="en-US" altLang="ja-JP" sz="13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6245" y="93156"/>
            <a:ext cx="1739843" cy="4951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認可外保育施設を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利用している方へ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056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0" y="-36512"/>
            <a:ext cx="6858000" cy="4593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lvl="0" indent="-457200">
              <a:lnSpc>
                <a:spcPts val="1600"/>
              </a:lnSpc>
            </a:pPr>
            <a:r>
              <a:rPr lang="ja-JP" altLang="en-US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［基本的な手続きのイメージ］</a:t>
            </a:r>
            <a:endParaRPr lang="en-US" altLang="ja-JP" i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88640" y="6948264"/>
            <a:ext cx="6541184" cy="20162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問い合わせ先：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認可外保育施設・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一時預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かり事業について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瀬戸市健康福祉部保育課　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：０５６１－８８－２６４０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病児保育事業・ファミリー・サポート・センター事業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について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瀬戸市健康福祉部こども未来課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０５６１－８８－２６３７</a:t>
            </a:r>
            <a:endParaRPr lang="en-US" altLang="ja-JP" sz="16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せとっ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子ファミリー交流館　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TEL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０５６１－８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－３６３６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3085960" y="539552"/>
            <a:ext cx="1063120" cy="480614"/>
            <a:chOff x="3169231" y="4634113"/>
            <a:chExt cx="1063120" cy="480614"/>
          </a:xfrm>
        </p:grpSpPr>
        <p:sp>
          <p:nvSpPr>
            <p:cNvPr id="14" name="正方形/長方形 13"/>
            <p:cNvSpPr/>
            <p:nvPr/>
          </p:nvSpPr>
          <p:spPr>
            <a:xfrm>
              <a:off x="3219386" y="4799485"/>
              <a:ext cx="962811" cy="30583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台形 14"/>
            <p:cNvSpPr/>
            <p:nvPr/>
          </p:nvSpPr>
          <p:spPr>
            <a:xfrm>
              <a:off x="3169231" y="4634113"/>
              <a:ext cx="1063120" cy="149347"/>
            </a:xfrm>
            <a:prstGeom prst="trapezoid">
              <a:avLst>
                <a:gd name="adj" fmla="val 8982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318300" y="4821704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539366" y="4821739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フローチャート: 論理積ゲート 17"/>
            <p:cNvSpPr/>
            <p:nvPr/>
          </p:nvSpPr>
          <p:spPr>
            <a:xfrm rot="16200000">
              <a:off x="3836142" y="4944261"/>
              <a:ext cx="182658" cy="158274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2708920" y="1074854"/>
            <a:ext cx="2083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 等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528845" y="3780412"/>
            <a:ext cx="936104" cy="936104"/>
            <a:chOff x="-3267744" y="1475656"/>
            <a:chExt cx="936104" cy="936104"/>
          </a:xfrm>
        </p:grpSpPr>
        <p:sp>
          <p:nvSpPr>
            <p:cNvPr id="21" name="楕円 20"/>
            <p:cNvSpPr/>
            <p:nvPr/>
          </p:nvSpPr>
          <p:spPr>
            <a:xfrm>
              <a:off x="-3267744" y="1475656"/>
              <a:ext cx="936104" cy="93610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-3139574" y="1763688"/>
              <a:ext cx="679764" cy="372725"/>
              <a:chOff x="3388737" y="3030270"/>
              <a:chExt cx="989518" cy="555199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3388737" y="3030270"/>
                <a:ext cx="989518" cy="54267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02190" y="3449798"/>
                <a:ext cx="234619" cy="1356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3468858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369686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3917932" y="3137273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414141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461030" y="3739233"/>
            <a:ext cx="1164266" cy="920225"/>
            <a:chOff x="2665769" y="4177029"/>
            <a:chExt cx="1560159" cy="1308997"/>
          </a:xfrm>
        </p:grpSpPr>
        <p:sp>
          <p:nvSpPr>
            <p:cNvPr id="30" name="角丸四角形 29"/>
            <p:cNvSpPr/>
            <p:nvPr/>
          </p:nvSpPr>
          <p:spPr>
            <a:xfrm>
              <a:off x="2665769" y="4177029"/>
              <a:ext cx="1560159" cy="1308997"/>
            </a:xfrm>
            <a:prstGeom prst="roundRect">
              <a:avLst>
                <a:gd name="adj" fmla="val 13149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フローチャート: 論理積ゲート 30"/>
            <p:cNvSpPr/>
            <p:nvPr/>
          </p:nvSpPr>
          <p:spPr>
            <a:xfrm rot="16200000">
              <a:off x="2794892" y="4780236"/>
              <a:ext cx="707566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楕円 31"/>
            <p:cNvSpPr/>
            <p:nvPr/>
          </p:nvSpPr>
          <p:spPr>
            <a:xfrm>
              <a:off x="2925796" y="4371611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フローチャート: 論理積ゲート 32"/>
            <p:cNvSpPr/>
            <p:nvPr/>
          </p:nvSpPr>
          <p:spPr>
            <a:xfrm rot="16200000">
              <a:off x="3424617" y="4815614"/>
              <a:ext cx="636810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楕円 33"/>
            <p:cNvSpPr/>
            <p:nvPr/>
          </p:nvSpPr>
          <p:spPr>
            <a:xfrm>
              <a:off x="3482995" y="4406989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116632" y="4716858"/>
            <a:ext cx="1821010" cy="31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保護者の皆様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11067" y="481927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市区町村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1982148" y="4149712"/>
            <a:ext cx="3240000" cy="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1968556" y="4437744"/>
            <a:ext cx="32403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1875355" y="1722858"/>
            <a:ext cx="1155263" cy="1839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223947" y="5220072"/>
            <a:ext cx="6464295" cy="1631216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 anchor="ctr">
            <a:spAutoFit/>
          </a:bodyPr>
          <a:lstStyle/>
          <a:p>
            <a:pPr marL="180000" indent="-457200">
              <a:lnSpc>
                <a:spcPts val="2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保育の必要性の認定を受けていない場合、まず、市区町村に申請が必要です。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請求・支払いの時期など、手続の詳細については、お住まいの市区町村に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ご確認ください。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施設によって、手続きが異なる場合があります。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無償化の対象は保育料です。通園送迎費、食材料費、行事費などは、これ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までどおり保護者の負担になります。ご注意ください。</a:t>
            </a:r>
            <a:endParaRPr lang="en-US" altLang="ja-JP" sz="12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02088" y="3811158"/>
            <a:ext cx="270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④施設等利用費の請求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068826" y="4534463"/>
            <a:ext cx="30332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⑤施設等利用費の支払い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（月額上限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万円まで）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1340768" y="1426426"/>
            <a:ext cx="1260951" cy="204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1484784" y="2057318"/>
            <a:ext cx="129293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②利用料の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支払い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692696" y="1015906"/>
            <a:ext cx="1602064" cy="24686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589863" y="1400643"/>
            <a:ext cx="1261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①利用契約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564904" y="2475057"/>
            <a:ext cx="1286297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③領収証等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の発行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260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=""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2042</TotalTime>
  <Words>125</Words>
  <Application>Microsoft Office PowerPoint</Application>
  <PresentationFormat>画面に合わせる (4:3)</PresentationFormat>
  <Paragraphs>45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長谷川　さと美</dc:creator>
  <cp:lastModifiedBy>瀬戸市役所</cp:lastModifiedBy>
  <cp:revision>2</cp:revision>
  <cp:lastPrinted>2019-05-23T08:51:30Z</cp:lastPrinted>
  <dcterms:created xsi:type="dcterms:W3CDTF">2018-11-02T04:10:29Z</dcterms:created>
  <dcterms:modified xsi:type="dcterms:W3CDTF">2019-07-29T08:09:26Z</dcterms:modified>
</cp:coreProperties>
</file>