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230" y="319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3508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1"/>
            <a:ext cx="3076363" cy="513508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4263" y="1279525"/>
            <a:ext cx="239077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599171"/>
            <a:ext cx="685799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5400" b="1" dirty="0">
                <a:latin typeface="+mn-ea"/>
              </a:rPr>
              <a:t>幼児教育の無償化</a:t>
            </a:r>
            <a:endParaRPr kumimoji="1" lang="en-US" altLang="ja-JP" sz="5400" b="1" dirty="0">
              <a:latin typeface="+mn-ea"/>
            </a:endParaRPr>
          </a:p>
          <a:p>
            <a:pPr algn="dist"/>
            <a:endParaRPr kumimoji="1" lang="en-US" altLang="ja-JP" sz="800" b="1" dirty="0">
              <a:latin typeface="+mn-ea"/>
            </a:endParaRPr>
          </a:p>
          <a:p>
            <a:pPr algn="dist"/>
            <a:r>
              <a:rPr kumimoji="1" lang="en-US" altLang="ja-JP" sz="4400" b="1" dirty="0">
                <a:latin typeface="+mn-ea"/>
              </a:rPr>
              <a:t>2019</a:t>
            </a:r>
            <a:r>
              <a:rPr kumimoji="1" lang="ja-JP" altLang="en-US" sz="4400" b="1" dirty="0">
                <a:latin typeface="+mn-ea"/>
              </a:rPr>
              <a:t>年</a:t>
            </a:r>
            <a:r>
              <a:rPr kumimoji="1" lang="en-US" altLang="ja-JP" sz="4400" b="1" dirty="0">
                <a:latin typeface="+mn-ea"/>
              </a:rPr>
              <a:t>10</a:t>
            </a:r>
            <a:r>
              <a:rPr kumimoji="1" lang="ja-JP" altLang="en-US" sz="4400" b="1" dirty="0">
                <a:latin typeface="+mn-ea"/>
              </a:rPr>
              <a:t>月からスタート</a:t>
            </a:r>
            <a:endParaRPr kumimoji="1" lang="en-US" altLang="ja-JP" sz="4400" b="1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258" y="2325568"/>
            <a:ext cx="3403740" cy="2708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入園料・保育料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月額</a:t>
            </a:r>
            <a:r>
              <a:rPr kumimoji="1" lang="en-US" altLang="ja-JP" sz="2400" dirty="0">
                <a:latin typeface="+mn-ea"/>
              </a:rPr>
              <a:t>2</a:t>
            </a:r>
            <a:r>
              <a:rPr kumimoji="1" lang="ja-JP" altLang="en-US" sz="2400" dirty="0">
                <a:latin typeface="+mn-ea"/>
              </a:rPr>
              <a:t>万</a:t>
            </a:r>
            <a:r>
              <a:rPr kumimoji="1" lang="en-US" altLang="ja-JP" sz="2400" dirty="0">
                <a:latin typeface="+mn-ea"/>
              </a:rPr>
              <a:t>5,700</a:t>
            </a:r>
            <a:r>
              <a:rPr kumimoji="1" lang="ja-JP" altLang="en-US" sz="2400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・満３歳から５歳児（小学校就学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前）までの子供が</a:t>
            </a:r>
            <a:r>
              <a:rPr kumimoji="1" lang="ja-JP" altLang="en-US" sz="1600" dirty="0" smtClean="0">
                <a:latin typeface="+mn-ea"/>
              </a:rPr>
              <a:t>対象</a:t>
            </a:r>
            <a:endParaRPr kumimoji="1" lang="ja-JP" altLang="en-US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・入園料は入園初年度に限り、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月額に換算して無償化の</a:t>
            </a:r>
            <a:r>
              <a:rPr kumimoji="1" lang="ja-JP" altLang="en-US" sz="1600" dirty="0" smtClean="0">
                <a:latin typeface="+mn-ea"/>
              </a:rPr>
              <a:t>対象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399" dirty="0">
              <a:latin typeface="+mn-ea"/>
            </a:endParaRPr>
          </a:p>
          <a:p>
            <a:r>
              <a:rPr kumimoji="1" lang="en-US" altLang="ja-JP" sz="1400" dirty="0">
                <a:latin typeface="+mn-ea"/>
              </a:rPr>
              <a:t>※</a:t>
            </a:r>
            <a:r>
              <a:rPr kumimoji="1" lang="ja-JP" altLang="en-US" sz="1400" dirty="0">
                <a:latin typeface="+mn-ea"/>
              </a:rPr>
              <a:t>　給食費や通園費等は</a:t>
            </a:r>
            <a:r>
              <a:rPr kumimoji="1" lang="ja-JP" altLang="en-US" sz="1400" dirty="0" smtClean="0">
                <a:latin typeface="+mn-ea"/>
              </a:rPr>
              <a:t>対象外</a:t>
            </a:r>
            <a:endParaRPr kumimoji="1" lang="en-US" altLang="ja-JP" sz="1400" dirty="0">
              <a:latin typeface="+mn-ea"/>
            </a:endParaRPr>
          </a:p>
          <a:p>
            <a:endParaRPr kumimoji="1" lang="ja-JP" altLang="en-US" sz="1399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38020" y="2325568"/>
            <a:ext cx="34848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預かり保育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月額</a:t>
            </a:r>
            <a:r>
              <a:rPr kumimoji="1" lang="en-US" altLang="ja-JP" sz="2400" dirty="0">
                <a:latin typeface="+mn-ea"/>
              </a:rPr>
              <a:t>1</a:t>
            </a:r>
            <a:r>
              <a:rPr kumimoji="1" lang="ja-JP" altLang="en-US" sz="2400" dirty="0">
                <a:latin typeface="+mn-ea"/>
              </a:rPr>
              <a:t>万</a:t>
            </a:r>
            <a:r>
              <a:rPr kumimoji="1" lang="en-US" altLang="ja-JP" sz="2400" dirty="0">
                <a:latin typeface="+mn-ea"/>
              </a:rPr>
              <a:t>1,300</a:t>
            </a:r>
            <a:r>
              <a:rPr kumimoji="1" lang="ja-JP" altLang="en-US" sz="2400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必要な３歳児から５歳児（小学校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就学前）までの子供が対象。</a:t>
            </a:r>
          </a:p>
          <a:p>
            <a:r>
              <a:rPr kumimoji="1" lang="ja-JP" altLang="en-US" sz="1600" dirty="0">
                <a:latin typeface="+mn-ea"/>
              </a:rPr>
              <a:t>・利用日数に応じて月額の上限額は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    </a:t>
            </a:r>
            <a:r>
              <a:rPr kumimoji="1" lang="ja-JP" altLang="en-US" sz="1600" dirty="0">
                <a:latin typeface="+mn-ea"/>
              </a:rPr>
              <a:t>変動。（</a:t>
            </a:r>
            <a:r>
              <a:rPr kumimoji="1" lang="en-US" altLang="ja-JP" sz="1600" dirty="0">
                <a:latin typeface="+mn-ea"/>
              </a:rPr>
              <a:t>450</a:t>
            </a:r>
            <a:r>
              <a:rPr kumimoji="1" lang="ja-JP" altLang="en-US" sz="1600" dirty="0">
                <a:latin typeface="+mn-ea"/>
              </a:rPr>
              <a:t>円</a:t>
            </a:r>
            <a:r>
              <a:rPr kumimoji="1" lang="en-US" altLang="ja-JP" sz="1600" dirty="0">
                <a:latin typeface="+mn-ea"/>
              </a:rPr>
              <a:t>×</a:t>
            </a:r>
            <a:r>
              <a:rPr kumimoji="1" lang="ja-JP" altLang="en-US" sz="1600" dirty="0">
                <a:latin typeface="+mn-ea"/>
              </a:rPr>
              <a:t>利用日数）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570831" y="9014952"/>
            <a:ext cx="4086344" cy="1078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82" dirty="0">
                <a:latin typeface="+mn-ea"/>
              </a:rPr>
              <a:t>（問合せ先）</a:t>
            </a:r>
            <a:endParaRPr kumimoji="1" lang="en-US" altLang="ja-JP" sz="1282" dirty="0">
              <a:latin typeface="+mn-ea"/>
            </a:endParaRPr>
          </a:p>
          <a:p>
            <a:r>
              <a:rPr kumimoji="1" lang="ja-JP" altLang="en-US" sz="1282" dirty="0">
                <a:latin typeface="+mn-ea"/>
              </a:rPr>
              <a:t>　　瀬戸市　保育課　保育係</a:t>
            </a:r>
            <a:endParaRPr kumimoji="1" lang="en-US" altLang="ja-JP" sz="1282" dirty="0">
              <a:latin typeface="+mn-ea"/>
            </a:endParaRPr>
          </a:p>
          <a:p>
            <a:r>
              <a:rPr kumimoji="1" lang="ja-JP" altLang="en-US" sz="1282" dirty="0">
                <a:latin typeface="+mn-ea"/>
              </a:rPr>
              <a:t>　　</a:t>
            </a:r>
            <a:r>
              <a:rPr kumimoji="1" lang="en-US" altLang="ja-JP" sz="1282" dirty="0">
                <a:latin typeface="+mn-ea"/>
              </a:rPr>
              <a:t>TEL</a:t>
            </a:r>
            <a:r>
              <a:rPr kumimoji="1" lang="ja-JP" altLang="en-US" sz="1282" dirty="0">
                <a:latin typeface="+mn-ea"/>
              </a:rPr>
              <a:t>：</a:t>
            </a:r>
            <a:r>
              <a:rPr kumimoji="1" lang="en-US" altLang="ja-JP" sz="1282" dirty="0">
                <a:latin typeface="+mn-ea"/>
              </a:rPr>
              <a:t>0561-88-2630</a:t>
            </a:r>
            <a:r>
              <a:rPr kumimoji="1" lang="ja-JP" altLang="en-US" sz="1282" dirty="0">
                <a:latin typeface="+mn-ea"/>
              </a:rPr>
              <a:t>　　</a:t>
            </a:r>
            <a:r>
              <a:rPr kumimoji="1" lang="en-US" altLang="ja-JP" sz="1282" dirty="0">
                <a:latin typeface="+mn-ea"/>
              </a:rPr>
              <a:t>FAX</a:t>
            </a:r>
            <a:r>
              <a:rPr kumimoji="1" lang="ja-JP" altLang="en-US" sz="1282" dirty="0">
                <a:latin typeface="+mn-ea"/>
              </a:rPr>
              <a:t>：</a:t>
            </a:r>
            <a:r>
              <a:rPr kumimoji="1" lang="en-US" altLang="ja-JP" sz="1282" dirty="0">
                <a:latin typeface="+mn-ea"/>
              </a:rPr>
              <a:t>0561-88-2633</a:t>
            </a:r>
          </a:p>
          <a:p>
            <a:r>
              <a:rPr kumimoji="1" lang="ja-JP" altLang="en-US" sz="1282" dirty="0">
                <a:latin typeface="+mn-ea"/>
              </a:rPr>
              <a:t>　　</a:t>
            </a:r>
            <a:r>
              <a:rPr kumimoji="1" lang="en-US" altLang="ja-JP" sz="1282" dirty="0">
                <a:latin typeface="+mn-ea"/>
              </a:rPr>
              <a:t>Mail</a:t>
            </a:r>
            <a:r>
              <a:rPr kumimoji="1" lang="ja-JP" altLang="en-US" sz="1282" dirty="0">
                <a:latin typeface="+mn-ea"/>
              </a:rPr>
              <a:t>：</a:t>
            </a:r>
            <a:r>
              <a:rPr kumimoji="1" lang="en-US" altLang="ja-JP" sz="1282" dirty="0" err="1">
                <a:latin typeface="+mn-ea"/>
              </a:rPr>
              <a:t>hoiku</a:t>
            </a:r>
            <a:r>
              <a:rPr kumimoji="1" lang="ja-JP" altLang="en-US" sz="1282" dirty="0">
                <a:latin typeface="+mn-ea"/>
              </a:rPr>
              <a:t>＠</a:t>
            </a:r>
            <a:r>
              <a:rPr kumimoji="1" lang="en-US" altLang="ja-JP" sz="1282" dirty="0">
                <a:latin typeface="+mn-ea"/>
              </a:rPr>
              <a:t>city.seto.lg.jp</a:t>
            </a:r>
          </a:p>
          <a:p>
            <a:endParaRPr kumimoji="1" lang="en-US" altLang="ja-JP" sz="1282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5326" y="7778374"/>
            <a:ext cx="6550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無償化の対象となるには、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まずは、認定</a:t>
            </a:r>
            <a:r>
              <a:rPr kumimoji="1" lang="ja-JP" altLang="en-US" sz="2400" dirty="0" smtClean="0">
                <a:latin typeface="+mn-ea"/>
              </a:rPr>
              <a:t>申請書等の</a:t>
            </a:r>
            <a:r>
              <a:rPr kumimoji="1" lang="ja-JP" altLang="en-US" sz="2400" dirty="0">
                <a:latin typeface="+mn-ea"/>
              </a:rPr>
              <a:t>提出が必要</a:t>
            </a:r>
            <a:r>
              <a:rPr kumimoji="1" lang="ja-JP" altLang="en-US" sz="1600" dirty="0">
                <a:latin typeface="+mn-ea"/>
              </a:rPr>
              <a:t>です。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 smtClean="0">
                <a:latin typeface="+mn-ea"/>
              </a:rPr>
              <a:t>７月に幼稚園から</a:t>
            </a:r>
            <a:r>
              <a:rPr kumimoji="1" lang="ja-JP" altLang="en-US" sz="1600" dirty="0">
                <a:latin typeface="+mn-ea"/>
              </a:rPr>
              <a:t>配布</a:t>
            </a:r>
            <a:r>
              <a:rPr kumimoji="1" lang="ja-JP" altLang="en-US" sz="1600" dirty="0" smtClean="0">
                <a:latin typeface="+mn-ea"/>
              </a:rPr>
              <a:t>された認定</a:t>
            </a:r>
            <a:r>
              <a:rPr kumimoji="1" lang="ja-JP" altLang="en-US" sz="1600" dirty="0">
                <a:latin typeface="+mn-ea"/>
              </a:rPr>
              <a:t>申請書に必要事項</a:t>
            </a:r>
            <a:r>
              <a:rPr kumimoji="1" lang="ja-JP" altLang="en-US" sz="1600" dirty="0" smtClean="0">
                <a:latin typeface="+mn-ea"/>
              </a:rPr>
              <a:t>を記入</a:t>
            </a:r>
            <a:r>
              <a:rPr kumimoji="1" lang="ja-JP" altLang="en-US" sz="1600" dirty="0">
                <a:latin typeface="+mn-ea"/>
              </a:rPr>
              <a:t>の</a:t>
            </a:r>
            <a:r>
              <a:rPr kumimoji="1" lang="ja-JP" altLang="en-US" sz="1600">
                <a:latin typeface="+mn-ea"/>
              </a:rPr>
              <a:t>上</a:t>
            </a:r>
            <a:r>
              <a:rPr kumimoji="1" lang="ja-JP" altLang="en-US" sz="1600" smtClean="0">
                <a:latin typeface="+mn-ea"/>
              </a:rPr>
              <a:t>、必要書類を添えて幼稚園</a:t>
            </a:r>
            <a:r>
              <a:rPr kumimoji="1" lang="ja-JP" altLang="en-US" sz="1600" dirty="0" smtClean="0">
                <a:latin typeface="+mn-ea"/>
              </a:rPr>
              <a:t>へご提出</a:t>
            </a:r>
            <a:r>
              <a:rPr kumimoji="1" lang="ja-JP" altLang="en-US" sz="1600" dirty="0">
                <a:latin typeface="+mn-ea"/>
              </a:rPr>
              <a:t>ください。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22187" y="388605"/>
            <a:ext cx="2014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※</a:t>
            </a:r>
            <a:r>
              <a:rPr kumimoji="1" lang="ja-JP" altLang="en-US" sz="1200" dirty="0">
                <a:latin typeface="+mn-ea"/>
              </a:rPr>
              <a:t>新制度未移行の幼稚園用</a:t>
            </a:r>
            <a:endParaRPr kumimoji="1" lang="en-US" altLang="ja-JP" sz="1200" dirty="0">
              <a:latin typeface="+mn-ea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725881"/>
              </p:ext>
            </p:extLst>
          </p:nvPr>
        </p:nvGraphicFramePr>
        <p:xfrm>
          <a:off x="125326" y="5358804"/>
          <a:ext cx="3254116" cy="8426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529">
                  <a:extLst>
                    <a:ext uri="{9D8B030D-6E8A-4147-A177-3AD203B41FA5}">
                      <a16:colId xmlns="" xmlns:a16="http://schemas.microsoft.com/office/drawing/2014/main" val="594830431"/>
                    </a:ext>
                  </a:extLst>
                </a:gridCol>
                <a:gridCol w="813529">
                  <a:extLst>
                    <a:ext uri="{9D8B030D-6E8A-4147-A177-3AD203B41FA5}">
                      <a16:colId xmlns="" xmlns:a16="http://schemas.microsoft.com/office/drawing/2014/main" val="3030229291"/>
                    </a:ext>
                  </a:extLst>
                </a:gridCol>
                <a:gridCol w="813529">
                  <a:extLst>
                    <a:ext uri="{9D8B030D-6E8A-4147-A177-3AD203B41FA5}">
                      <a16:colId xmlns="" xmlns:a16="http://schemas.microsoft.com/office/drawing/2014/main" val="1495101328"/>
                    </a:ext>
                  </a:extLst>
                </a:gridCol>
                <a:gridCol w="813529">
                  <a:extLst>
                    <a:ext uri="{9D8B030D-6E8A-4147-A177-3AD203B41FA5}">
                      <a16:colId xmlns="" xmlns:a16="http://schemas.microsoft.com/office/drawing/2014/main" val="2062373453"/>
                    </a:ext>
                  </a:extLst>
                </a:gridCol>
              </a:tblGrid>
              <a:tr h="262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入園料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保育料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無償化対象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実質負担額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20508415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</a:t>
                      </a:r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</a:t>
                      </a:r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53956821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－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</a:t>
                      </a:r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5,700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4,300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45362702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-116810" y="5125286"/>
            <a:ext cx="1697735" cy="247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121743"/>
              </p:ext>
            </p:extLst>
          </p:nvPr>
        </p:nvGraphicFramePr>
        <p:xfrm>
          <a:off x="3621578" y="5306404"/>
          <a:ext cx="3215443" cy="968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738">
                  <a:extLst>
                    <a:ext uri="{9D8B030D-6E8A-4147-A177-3AD203B41FA5}">
                      <a16:colId xmlns="" xmlns:a16="http://schemas.microsoft.com/office/drawing/2014/main" val="594830431"/>
                    </a:ext>
                  </a:extLst>
                </a:gridCol>
                <a:gridCol w="470700">
                  <a:extLst>
                    <a:ext uri="{9D8B030D-6E8A-4147-A177-3AD203B41FA5}">
                      <a16:colId xmlns="" xmlns:a16="http://schemas.microsoft.com/office/drawing/2014/main" val="3030229291"/>
                    </a:ext>
                  </a:extLst>
                </a:gridCol>
                <a:gridCol w="643738">
                  <a:extLst>
                    <a:ext uri="{9D8B030D-6E8A-4147-A177-3AD203B41FA5}">
                      <a16:colId xmlns="" xmlns:a16="http://schemas.microsoft.com/office/drawing/2014/main" val="1495101328"/>
                    </a:ext>
                  </a:extLst>
                </a:gridCol>
                <a:gridCol w="643738">
                  <a:extLst>
                    <a:ext uri="{9D8B030D-6E8A-4147-A177-3AD203B41FA5}">
                      <a16:colId xmlns="" xmlns:a16="http://schemas.microsoft.com/office/drawing/2014/main" val="602629097"/>
                    </a:ext>
                  </a:extLst>
                </a:gridCol>
                <a:gridCol w="813529">
                  <a:extLst>
                    <a:ext uri="{9D8B030D-6E8A-4147-A177-3AD203B41FA5}">
                      <a16:colId xmlns="" xmlns:a16="http://schemas.microsoft.com/office/drawing/2014/main" val="2062373453"/>
                    </a:ext>
                  </a:extLst>
                </a:gridCol>
              </a:tblGrid>
              <a:tr h="262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利用料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日数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上限額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無償化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対象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実質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負担額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20508415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53956821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45362702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436998" y="5086896"/>
            <a:ext cx="1697735" cy="247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258" y="6422265"/>
            <a:ext cx="35883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４月入園の場合、入園料は年間在籍月数の</a:t>
            </a:r>
            <a:r>
              <a:rPr kumimoji="1" lang="en-US" altLang="ja-JP" sz="1000" dirty="0">
                <a:latin typeface="+mn-ea"/>
              </a:rPr>
              <a:t>12</a:t>
            </a:r>
            <a:r>
              <a:rPr kumimoji="1" lang="ja-JP" altLang="en-US" sz="1000" dirty="0">
                <a:latin typeface="+mn-ea"/>
              </a:rPr>
              <a:t>で割った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数とする。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38020" y="6438600"/>
            <a:ext cx="34848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満３歳になった日から満３歳後最初の３月</a:t>
            </a:r>
            <a:r>
              <a:rPr kumimoji="1" lang="en-US" altLang="ja-JP" sz="1000" dirty="0">
                <a:latin typeface="+mn-ea"/>
              </a:rPr>
              <a:t>31</a:t>
            </a:r>
            <a:r>
              <a:rPr kumimoji="1" lang="ja-JP" altLang="en-US" sz="1000" dirty="0">
                <a:latin typeface="+mn-ea"/>
              </a:rPr>
              <a:t>日まで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の子供は、市町村民税非課税世帯のみが無償化の対象。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（月額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</a:t>
            </a:r>
            <a:r>
              <a:rPr kumimoji="1" lang="en-US" altLang="ja-JP" sz="1000" dirty="0">
                <a:latin typeface="+mn-ea"/>
              </a:rPr>
              <a:t>6,300</a:t>
            </a:r>
            <a:r>
              <a:rPr kumimoji="1" lang="ja-JP" altLang="en-US" sz="1000" dirty="0">
                <a:latin typeface="+mn-ea"/>
              </a:rPr>
              <a:t>円が上限）</a:t>
            </a:r>
            <a:endParaRPr kumimoji="1" lang="en-US" altLang="ja-JP" sz="1000" dirty="0">
              <a:latin typeface="+mn-ea"/>
            </a:endParaRPr>
          </a:p>
          <a:p>
            <a:endParaRPr kumimoji="1" lang="ja-JP" altLang="en-US" sz="400" dirty="0">
              <a:latin typeface="+mn-ea"/>
            </a:endParaRPr>
          </a:p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幼稚園の預かり保育の実施時間等が少ない（平日の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預かり保育の提供時間数が８時間未満又は年間開所日数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が</a:t>
            </a:r>
            <a:r>
              <a:rPr kumimoji="1" lang="en-US" altLang="ja-JP" sz="1000" dirty="0">
                <a:latin typeface="+mn-ea"/>
              </a:rPr>
              <a:t>200</a:t>
            </a:r>
            <a:r>
              <a:rPr kumimoji="1" lang="ja-JP" altLang="en-US" sz="1000" dirty="0">
                <a:latin typeface="+mn-ea"/>
              </a:rPr>
              <a:t>日未満）場合、預かり保育のほか、認可外保育施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設等の利用が無償化の対象となる。（月額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</a:t>
            </a:r>
            <a:r>
              <a:rPr kumimoji="1" lang="en-US" altLang="ja-JP" sz="1000" dirty="0">
                <a:latin typeface="+mn-ea"/>
              </a:rPr>
              <a:t>1,300</a:t>
            </a:r>
            <a:r>
              <a:rPr kumimoji="1" lang="ja-JP" altLang="en-US" sz="1000" dirty="0">
                <a:latin typeface="+mn-ea"/>
              </a:rPr>
              <a:t>円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から預かり保育の無償化対象額を差し引いた額が上限）</a:t>
            </a: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169</Words>
  <Application>Microsoft Office PowerPoint</Application>
  <PresentationFormat>A4 210 x 297 mm</PresentationFormat>
  <Paragraphs>72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長谷川　さと美</dc:creator>
  <cp:lastModifiedBy>瀬戸市役所</cp:lastModifiedBy>
  <cp:revision>4</cp:revision>
  <cp:lastPrinted>2019-05-22T13:53:59Z</cp:lastPrinted>
  <dcterms:created xsi:type="dcterms:W3CDTF">2019-04-19T09:08:03Z</dcterms:created>
  <dcterms:modified xsi:type="dcterms:W3CDTF">2019-07-29T08:24:20Z</dcterms:modified>
</cp:coreProperties>
</file>