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230" y="32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3508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3508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599171"/>
            <a:ext cx="68579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5400" b="1" dirty="0">
                <a:latin typeface="+mn-ea"/>
              </a:rPr>
              <a:t>幼児教育の無償化</a:t>
            </a:r>
            <a:endParaRPr kumimoji="1" lang="en-US" altLang="ja-JP" sz="5400" b="1" dirty="0">
              <a:latin typeface="+mn-ea"/>
            </a:endParaRPr>
          </a:p>
          <a:p>
            <a:pPr algn="dist"/>
            <a:endParaRPr kumimoji="1" lang="en-US" altLang="ja-JP" sz="800" b="1" dirty="0">
              <a:latin typeface="+mn-ea"/>
            </a:endParaRPr>
          </a:p>
          <a:p>
            <a:pPr algn="dist"/>
            <a:r>
              <a:rPr kumimoji="1" lang="en-US" altLang="ja-JP" sz="4400" b="1" dirty="0">
                <a:latin typeface="+mn-ea"/>
              </a:rPr>
              <a:t>2019</a:t>
            </a:r>
            <a:r>
              <a:rPr kumimoji="1" lang="ja-JP" altLang="en-US" sz="4400" b="1" dirty="0">
                <a:latin typeface="+mn-ea"/>
              </a:rPr>
              <a:t>年</a:t>
            </a:r>
            <a:r>
              <a:rPr kumimoji="1" lang="en-US" altLang="ja-JP" sz="4400" b="1" dirty="0">
                <a:latin typeface="+mn-ea"/>
              </a:rPr>
              <a:t>10</a:t>
            </a:r>
            <a:r>
              <a:rPr kumimoji="1" lang="ja-JP" altLang="en-US" sz="4400" b="1" dirty="0">
                <a:latin typeface="+mn-ea"/>
              </a:rPr>
              <a:t>月からスタート</a:t>
            </a:r>
            <a:endParaRPr kumimoji="1" lang="en-US" altLang="ja-JP" sz="4400" b="1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58" y="2325568"/>
            <a:ext cx="3403740" cy="4431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利用料（保育料）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・上記利用料とは別に、法令に基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づき、幼児教育の質の向上の</a:t>
            </a:r>
            <a:r>
              <a:rPr kumimoji="1" lang="ja-JP" altLang="en-US" sz="1600" dirty="0" err="1">
                <a:latin typeface="+mn-ea"/>
              </a:rPr>
              <a:t>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dirty="0" err="1">
                <a:latin typeface="+mn-ea"/>
              </a:rPr>
              <a:t>めに</a:t>
            </a:r>
            <a:r>
              <a:rPr kumimoji="1" lang="ja-JP" altLang="en-US" sz="1600" dirty="0">
                <a:latin typeface="+mn-ea"/>
              </a:rPr>
              <a:t>保護者の同意を得た上で徴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収可能な費用、通園送迎費、食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材料費などは、これまでどおり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保護者の負担。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600" dirty="0">
                <a:latin typeface="+mn-ea"/>
              </a:rPr>
              <a:t>ただし、年収が</a:t>
            </a:r>
            <a:r>
              <a:rPr kumimoji="1" lang="en-US" altLang="ja-JP" sz="1600" dirty="0">
                <a:latin typeface="+mn-ea"/>
              </a:rPr>
              <a:t>360</a:t>
            </a:r>
            <a:r>
              <a:rPr kumimoji="1" lang="ja-JP" altLang="en-US" sz="1600" dirty="0">
                <a:latin typeface="+mn-ea"/>
              </a:rPr>
              <a:t>万円未満相当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世帯の子供、全ての世帯の第３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子以降の子供は副食</a:t>
            </a:r>
            <a:r>
              <a:rPr kumimoji="1" lang="en-US" altLang="ja-JP" sz="1600" dirty="0">
                <a:latin typeface="+mn-ea"/>
              </a:rPr>
              <a:t>(</a:t>
            </a:r>
            <a:r>
              <a:rPr kumimoji="1" lang="ja-JP" altLang="en-US" sz="1600" dirty="0">
                <a:latin typeface="+mn-ea"/>
              </a:rPr>
              <a:t>おかず・</a:t>
            </a:r>
            <a:r>
              <a:rPr kumimoji="1" lang="ja-JP" altLang="en-US" sz="1600" dirty="0" err="1">
                <a:latin typeface="+mn-ea"/>
              </a:rPr>
              <a:t>お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やつ等）の費用が免除。</a:t>
            </a:r>
            <a:r>
              <a:rPr kumimoji="1" lang="ja-JP" altLang="en-US" sz="952" dirty="0">
                <a:latin typeface="+mn-ea"/>
              </a:rPr>
              <a:t>　</a:t>
            </a: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8020" y="2325568"/>
            <a:ext cx="3484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月額</a:t>
            </a:r>
            <a:r>
              <a:rPr kumimoji="1" lang="en-US" altLang="ja-JP" sz="2400" dirty="0">
                <a:latin typeface="+mn-ea"/>
              </a:rPr>
              <a:t>1</a:t>
            </a:r>
            <a:r>
              <a:rPr kumimoji="1" lang="ja-JP" altLang="en-US" sz="2400" dirty="0">
                <a:latin typeface="+mn-ea"/>
              </a:rPr>
              <a:t>万</a:t>
            </a:r>
            <a:r>
              <a:rPr kumimoji="1" lang="en-US" altLang="ja-JP" sz="2400" dirty="0">
                <a:latin typeface="+mn-ea"/>
              </a:rPr>
              <a:t>1,300</a:t>
            </a:r>
            <a:r>
              <a:rPr kumimoji="1" lang="ja-JP" altLang="en-US" sz="24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43150" y="8929227"/>
            <a:ext cx="4560756" cy="1078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82" dirty="0">
                <a:latin typeface="+mn-ea"/>
              </a:rPr>
              <a:t>（問合せ先）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瀬戸市　</a:t>
            </a:r>
            <a:r>
              <a:rPr kumimoji="1" lang="ja-JP" altLang="en-US" sz="1282" dirty="0" smtClean="0">
                <a:latin typeface="+mn-ea"/>
              </a:rPr>
              <a:t>保育課　保育係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</a:t>
            </a:r>
            <a:r>
              <a:rPr kumimoji="1" lang="en-US" altLang="ja-JP" sz="1282" dirty="0">
                <a:latin typeface="+mn-ea"/>
              </a:rPr>
              <a:t>TEL</a:t>
            </a:r>
            <a:r>
              <a:rPr kumimoji="1" lang="ja-JP" altLang="en-US" sz="1282" dirty="0" smtClean="0">
                <a:latin typeface="+mn-ea"/>
              </a:rPr>
              <a:t>：</a:t>
            </a:r>
            <a:r>
              <a:rPr kumimoji="1" lang="en-US" altLang="ja-JP" sz="1282" dirty="0" smtClean="0">
                <a:latin typeface="+mn-ea"/>
              </a:rPr>
              <a:t>0561-88-2630</a:t>
            </a:r>
            <a:r>
              <a:rPr kumimoji="1" lang="ja-JP" altLang="en-US" sz="1282" dirty="0" smtClean="0">
                <a:latin typeface="+mn-ea"/>
              </a:rPr>
              <a:t>　　</a:t>
            </a:r>
            <a:r>
              <a:rPr kumimoji="1" lang="en-US" altLang="ja-JP" sz="1282" dirty="0" smtClean="0">
                <a:latin typeface="+mn-ea"/>
              </a:rPr>
              <a:t>FAX</a:t>
            </a:r>
            <a:r>
              <a:rPr kumimoji="1" lang="ja-JP" altLang="en-US" sz="1282" dirty="0" smtClean="0">
                <a:latin typeface="+mn-ea"/>
              </a:rPr>
              <a:t>：</a:t>
            </a:r>
            <a:r>
              <a:rPr kumimoji="1" lang="en-US" altLang="ja-JP" sz="1282" dirty="0" smtClean="0">
                <a:latin typeface="+mn-ea"/>
              </a:rPr>
              <a:t>0561-88-2633</a:t>
            </a:r>
            <a:endParaRPr kumimoji="1" lang="en-US" altLang="ja-JP" sz="1282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</a:t>
            </a:r>
            <a:r>
              <a:rPr kumimoji="1" lang="en-US" altLang="ja-JP" sz="1282" dirty="0">
                <a:latin typeface="+mn-ea"/>
              </a:rPr>
              <a:t>Mail</a:t>
            </a:r>
            <a:r>
              <a:rPr kumimoji="1" lang="ja-JP" altLang="en-US" sz="1282" dirty="0">
                <a:latin typeface="+mn-ea"/>
              </a:rPr>
              <a:t>：</a:t>
            </a:r>
            <a:r>
              <a:rPr kumimoji="1" lang="en-US" altLang="ja-JP" sz="1282" dirty="0" err="1">
                <a:latin typeface="+mn-ea"/>
              </a:rPr>
              <a:t>hoiku</a:t>
            </a:r>
            <a:r>
              <a:rPr kumimoji="1" lang="ja-JP" altLang="en-US" sz="1282" dirty="0">
                <a:latin typeface="+mn-ea"/>
              </a:rPr>
              <a:t>＠</a:t>
            </a:r>
            <a:r>
              <a:rPr kumimoji="1" lang="en-US" altLang="ja-JP" sz="1282" dirty="0">
                <a:latin typeface="+mn-ea"/>
              </a:rPr>
              <a:t>city.seto.lg.jp</a:t>
            </a:r>
          </a:p>
          <a:p>
            <a:endParaRPr kumimoji="1" lang="en-US" altLang="ja-JP" sz="1282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2570" y="7624390"/>
            <a:ext cx="65508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利用料について、既に幼稚園を利用されている方は新たな手続きは不要ですが、</a:t>
            </a:r>
            <a:r>
              <a:rPr kumimoji="1" lang="ja-JP" altLang="en-US" sz="1600" b="1" u="sng" dirty="0">
                <a:latin typeface="+mn-ea"/>
              </a:rPr>
              <a:t>「預かり保育」の無償化</a:t>
            </a:r>
            <a:r>
              <a:rPr kumimoji="1" lang="ja-JP" altLang="en-US" sz="1600" dirty="0">
                <a:latin typeface="+mn-ea"/>
              </a:rPr>
              <a:t>の対象となるには、</a:t>
            </a:r>
            <a:r>
              <a:rPr kumimoji="1" lang="ja-JP" altLang="en-US" sz="1600" b="1" u="sng" dirty="0">
                <a:latin typeface="+mn-ea"/>
              </a:rPr>
              <a:t>「認定申請書</a:t>
            </a:r>
            <a:r>
              <a:rPr kumimoji="1" lang="ja-JP" altLang="en-US" sz="1600" b="1" u="sng" dirty="0" smtClean="0">
                <a:latin typeface="+mn-ea"/>
              </a:rPr>
              <a:t>」等の</a:t>
            </a:r>
            <a:r>
              <a:rPr kumimoji="1" lang="ja-JP" altLang="en-US" sz="1600" b="1" u="sng" dirty="0">
                <a:latin typeface="+mn-ea"/>
              </a:rPr>
              <a:t>提出が必要</a:t>
            </a:r>
            <a:r>
              <a:rPr kumimoji="1" lang="ja-JP" altLang="en-US" sz="1600" dirty="0">
                <a:latin typeface="+mn-ea"/>
              </a:rPr>
              <a:t>です。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 smtClean="0">
                <a:latin typeface="+mn-ea"/>
              </a:rPr>
              <a:t>7</a:t>
            </a:r>
            <a:r>
              <a:rPr kumimoji="1" lang="ja-JP" altLang="en-US" sz="1600" dirty="0" smtClean="0">
                <a:latin typeface="+mn-ea"/>
              </a:rPr>
              <a:t>月に幼稚園から</a:t>
            </a:r>
            <a:r>
              <a:rPr kumimoji="1" lang="ja-JP" altLang="en-US" sz="1600" dirty="0">
                <a:latin typeface="+mn-ea"/>
              </a:rPr>
              <a:t>配布</a:t>
            </a:r>
            <a:r>
              <a:rPr kumimoji="1" lang="ja-JP" altLang="en-US" sz="1600" dirty="0" smtClean="0">
                <a:latin typeface="+mn-ea"/>
              </a:rPr>
              <a:t>され</a:t>
            </a:r>
            <a:r>
              <a:rPr kumimoji="1" lang="ja-JP" altLang="en-US" sz="1600" dirty="0">
                <a:latin typeface="+mn-ea"/>
              </a:rPr>
              <a:t>た</a:t>
            </a:r>
            <a:r>
              <a:rPr kumimoji="1" lang="ja-JP" altLang="en-US" sz="1600" dirty="0" smtClean="0">
                <a:latin typeface="+mn-ea"/>
              </a:rPr>
              <a:t>認定</a:t>
            </a:r>
            <a:r>
              <a:rPr kumimoji="1" lang="ja-JP" altLang="en-US" sz="1600" dirty="0">
                <a:latin typeface="+mn-ea"/>
              </a:rPr>
              <a:t>申請書に必要事項</a:t>
            </a:r>
            <a:r>
              <a:rPr kumimoji="1" lang="ja-JP" altLang="en-US" sz="1600" dirty="0" smtClean="0">
                <a:latin typeface="+mn-ea"/>
              </a:rPr>
              <a:t>を記入</a:t>
            </a:r>
            <a:r>
              <a:rPr kumimoji="1" lang="ja-JP" altLang="en-US" sz="1600" dirty="0">
                <a:latin typeface="+mn-ea"/>
              </a:rPr>
              <a:t>の上</a:t>
            </a:r>
            <a:r>
              <a:rPr kumimoji="1" lang="ja-JP" altLang="en-US" sz="1600" dirty="0" smtClean="0">
                <a:latin typeface="+mn-ea"/>
              </a:rPr>
              <a:t>、必要書類</a:t>
            </a:r>
            <a:r>
              <a:rPr kumimoji="1" lang="ja-JP" altLang="en-US" sz="1600" smtClean="0">
                <a:latin typeface="+mn-ea"/>
              </a:rPr>
              <a:t>を添えて、幼稚園</a:t>
            </a:r>
            <a:r>
              <a:rPr kumimoji="1" lang="ja-JP" altLang="en-US" sz="1600" dirty="0" smtClean="0">
                <a:latin typeface="+mn-ea"/>
              </a:rPr>
              <a:t>へ</a:t>
            </a:r>
            <a:r>
              <a:rPr kumimoji="1" lang="ja-JP" altLang="en-US" sz="1600" dirty="0">
                <a:latin typeface="+mn-ea"/>
              </a:rPr>
              <a:t>ご提出ください。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02179" y="388605"/>
            <a:ext cx="1434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新制度幼稚園用</a:t>
            </a:r>
            <a:endParaRPr kumimoji="1" lang="en-US" altLang="ja-JP" sz="12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54487"/>
              </p:ext>
            </p:extLst>
          </p:nvPr>
        </p:nvGraphicFramePr>
        <p:xfrm>
          <a:off x="3553454" y="5147785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=""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=""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=""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=""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=""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445173" y="490938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00462" y="6128853"/>
            <a:ext cx="3484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幼稚園の預かり保育の実施時間等が少ない（平日の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預かり保育の提供時間数が８時間未満又は年間開所日数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が</a:t>
            </a:r>
            <a:r>
              <a:rPr kumimoji="1" lang="en-US" altLang="ja-JP" sz="1000" dirty="0">
                <a:latin typeface="+mn-ea"/>
              </a:rPr>
              <a:t>200</a:t>
            </a:r>
            <a:r>
              <a:rPr kumimoji="1" lang="ja-JP" altLang="en-US" sz="1000" dirty="0">
                <a:latin typeface="+mn-ea"/>
              </a:rPr>
              <a:t>日未満）場合、預かり保育のほか、認可外保育施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設等の利用が無償化の対象となる。（月額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1,300</a:t>
            </a:r>
            <a:r>
              <a:rPr kumimoji="1" lang="ja-JP" altLang="en-US" sz="1000" dirty="0">
                <a:latin typeface="+mn-ea"/>
              </a:rPr>
              <a:t>円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から預かり保育の無償化対象額を差し引いた額が上限）</a:t>
            </a: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163</Words>
  <Application>Microsoft Office PowerPoint</Application>
  <PresentationFormat>A4 210 x 297 mm</PresentationFormat>
  <Paragraphs>65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長谷川　さと美</dc:creator>
  <cp:lastModifiedBy>瀬戸市役所</cp:lastModifiedBy>
  <cp:revision>2</cp:revision>
  <cp:lastPrinted>2019-05-22T13:52:51Z</cp:lastPrinted>
  <dcterms:created xsi:type="dcterms:W3CDTF">2019-04-19T09:08:03Z</dcterms:created>
  <dcterms:modified xsi:type="dcterms:W3CDTF">2019-07-29T08:24:34Z</dcterms:modified>
</cp:coreProperties>
</file>